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3.png" ContentType="image/png"/>
  <Override PartName="/ppt/media/image9.png" ContentType="image/png"/>
  <Override PartName="/ppt/media/image12.png" ContentType="image/png"/>
  <Override PartName="/ppt/media/image7.png" ContentType="image/png"/>
  <Override PartName="/ppt/media/image16.png" ContentType="image/png"/>
  <Override PartName="/ppt/media/image15.png" ContentType="image/png"/>
  <Override PartName="/ppt/media/image14.jpeg" ContentType="image/jpeg"/>
  <Override PartName="/ppt/media/image2.png" ContentType="image/png"/>
  <Override PartName="/ppt/media/image1.png" ContentType="image/png"/>
  <Override PartName="/ppt/media/image17.jpeg" ContentType="image/jpeg"/>
  <Override PartName="/ppt/media/image3.png" ContentType="image/png"/>
  <Override PartName="/ppt/media/image4.png" ContentType="image/png"/>
  <Override PartName="/ppt/media/image8.jpeg" ContentType="image/jpeg"/>
  <Override PartName="/ppt/media/image5.png" ContentType="image/png"/>
  <Override PartName="/ppt/media/image10.png" ContentType="image/png"/>
  <Override PartName="/ppt/media/image6.png" ContentType="image/png"/>
  <Override PartName="/ppt/media/image11.png" ContentType="image/png"/>
  <Override PartName="/ppt/slides/slide1.xml" ContentType="application/vnd.openxmlformats-officedocument.presentationml.slide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220680"/>
            <a:ext cx="9143280" cy="22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0"/>
            <a:ext cx="9143280" cy="365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PlaceHolder 3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ru-RU" sz="4400" spc="-1" strike="noStrike">
                <a:latin typeface="Arial"/>
              </a:rPr>
              <a:t>Д</a:t>
            </a:r>
            <a:r>
              <a:rPr b="0" lang="ru-RU" sz="4400" spc="-1" strike="noStrike">
                <a:latin typeface="Arial"/>
              </a:rPr>
              <a:t>л</a:t>
            </a:r>
            <a:r>
              <a:rPr b="0" lang="ru-RU" sz="4400" spc="-1" strike="noStrike">
                <a:latin typeface="Arial"/>
              </a:rPr>
              <a:t>я </a:t>
            </a:r>
            <a:r>
              <a:rPr b="0" lang="ru-RU" sz="4400" spc="-1" strike="noStrike">
                <a:latin typeface="Arial"/>
              </a:rPr>
              <a:t>п</a:t>
            </a:r>
            <a:r>
              <a:rPr b="0" lang="ru-RU" sz="4400" spc="-1" strike="noStrike">
                <a:latin typeface="Arial"/>
              </a:rPr>
              <a:t>р</a:t>
            </a:r>
            <a:r>
              <a:rPr b="0" lang="ru-RU" sz="4400" spc="-1" strike="noStrike">
                <a:latin typeface="Arial"/>
              </a:rPr>
              <a:t>а</a:t>
            </a:r>
            <a:r>
              <a:rPr b="0" lang="ru-RU" sz="4400" spc="-1" strike="noStrike">
                <a:latin typeface="Arial"/>
              </a:rPr>
              <a:t>вк</a:t>
            </a:r>
            <a:r>
              <a:rPr b="0" lang="ru-RU" sz="4400" spc="-1" strike="noStrike">
                <a:latin typeface="Arial"/>
              </a:rPr>
              <a:t>и </a:t>
            </a:r>
            <a:r>
              <a:rPr b="0" lang="ru-RU" sz="4400" spc="-1" strike="noStrike">
                <a:latin typeface="Arial"/>
              </a:rPr>
              <a:t>те</a:t>
            </a:r>
            <a:r>
              <a:rPr b="0" lang="ru-RU" sz="4400" spc="-1" strike="noStrike">
                <a:latin typeface="Arial"/>
              </a:rPr>
              <a:t>кс</a:t>
            </a:r>
            <a:r>
              <a:rPr b="0" lang="ru-RU" sz="4400" spc="-1" strike="noStrike">
                <a:latin typeface="Arial"/>
              </a:rPr>
              <a:t>та </a:t>
            </a:r>
            <a:r>
              <a:rPr b="0" lang="ru-RU" sz="4400" spc="-1" strike="noStrike">
                <a:latin typeface="Arial"/>
              </a:rPr>
              <a:t>за</a:t>
            </a:r>
            <a:r>
              <a:rPr b="0" lang="ru-RU" sz="4400" spc="-1" strike="noStrike">
                <a:latin typeface="Arial"/>
              </a:rPr>
              <a:t>гл</a:t>
            </a:r>
            <a:r>
              <a:rPr b="0" lang="ru-RU" sz="4400" spc="-1" strike="noStrike">
                <a:latin typeface="Arial"/>
              </a:rPr>
              <a:t>а</a:t>
            </a:r>
            <a:r>
              <a:rPr b="0" lang="ru-RU" sz="4400" spc="-1" strike="noStrike">
                <a:latin typeface="Arial"/>
              </a:rPr>
              <a:t>в</a:t>
            </a:r>
            <a:r>
              <a:rPr b="0" lang="ru-RU" sz="4400" spc="-1" strike="noStrike">
                <a:latin typeface="Arial"/>
              </a:rPr>
              <a:t>и</a:t>
            </a:r>
            <a:r>
              <a:rPr b="0" lang="ru-RU" sz="4400" spc="-1" strike="noStrike">
                <a:latin typeface="Arial"/>
              </a:rPr>
              <a:t>я </a:t>
            </a:r>
            <a:r>
              <a:rPr b="0" lang="ru-RU" sz="4400" spc="-1" strike="noStrike">
                <a:latin typeface="Arial"/>
              </a:rPr>
              <a:t>щ</a:t>
            </a:r>
            <a:r>
              <a:rPr b="0" lang="ru-RU" sz="4400" spc="-1" strike="noStrike">
                <a:latin typeface="Arial"/>
              </a:rPr>
              <a:t>ё</a:t>
            </a:r>
            <a:r>
              <a:rPr b="0" lang="ru-RU" sz="4400" spc="-1" strike="noStrike">
                <a:latin typeface="Arial"/>
              </a:rPr>
              <a:t>лк</a:t>
            </a:r>
            <a:r>
              <a:rPr b="0" lang="ru-RU" sz="4400" spc="-1" strike="noStrike">
                <a:latin typeface="Arial"/>
              </a:rPr>
              <a:t>н</a:t>
            </a:r>
            <a:r>
              <a:rPr b="0" lang="ru-RU" sz="4400" spc="-1" strike="noStrike">
                <a:latin typeface="Arial"/>
              </a:rPr>
              <a:t>ит</a:t>
            </a:r>
            <a:r>
              <a:rPr b="0" lang="ru-RU" sz="4400" spc="-1" strike="noStrike">
                <a:latin typeface="Arial"/>
              </a:rPr>
              <a:t>е </a:t>
            </a:r>
            <a:r>
              <a:rPr b="0" lang="ru-RU" sz="4400" spc="-1" strike="noStrike">
                <a:latin typeface="Arial"/>
              </a:rPr>
              <a:t>м</a:t>
            </a:r>
            <a:r>
              <a:rPr b="0" lang="ru-RU" sz="4400" spc="-1" strike="noStrike">
                <a:latin typeface="Arial"/>
              </a:rPr>
              <a:t>ы</a:t>
            </a:r>
            <a:r>
              <a:rPr b="0" lang="ru-RU" sz="4400" spc="-1" strike="noStrike">
                <a:latin typeface="Arial"/>
              </a:rPr>
              <a:t>ш</a:t>
            </a:r>
            <a:r>
              <a:rPr b="0" lang="ru-RU" sz="4400" spc="-1" strike="noStrike">
                <a:latin typeface="Arial"/>
              </a:rPr>
              <a:t>ь</a:t>
            </a:r>
            <a:r>
              <a:rPr b="0" lang="ru-RU" sz="4400" spc="-1" strike="noStrike">
                <a:latin typeface="Arial"/>
              </a:rPr>
              <a:t>ю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latin typeface="Arial"/>
              </a:rPr>
              <a:t>Второй уровень структуры</a:t>
            </a:r>
            <a:endParaRPr b="0" lang="ru-RU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latin typeface="Arial"/>
              </a:rPr>
              <a:t>Третий уровень структуры</a:t>
            </a:r>
            <a:endParaRPr b="0" lang="ru-RU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latin typeface="Arial"/>
              </a:rPr>
              <a:t>Четвёртый уровень структуры</a:t>
            </a:r>
            <a:endParaRPr b="0" lang="ru-RU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Пятый уровень структуры</a:t>
            </a:r>
            <a:endParaRPr b="0" lang="ru-RU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Шестой уровень структуры</a:t>
            </a:r>
            <a:endParaRPr b="0" lang="ru-RU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latin typeface="Arial"/>
              </a:rPr>
              <a:t>Седьмой уровень структуры</a:t>
            </a:r>
            <a:endParaRPr b="0" lang="ru-RU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7.pn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jpeg"/><Relationship Id="rId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1"/>
          <p:cNvSpPr/>
          <p:nvPr/>
        </p:nvSpPr>
        <p:spPr>
          <a:xfrm>
            <a:off x="360000" y="600120"/>
            <a:ext cx="8398080" cy="3899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2060"/>
                </a:solidFill>
                <a:latin typeface="Times New Roman"/>
                <a:ea typeface="Tahoma"/>
              </a:rPr>
              <a:t>О результатах проведения внеплановых контрольных надзорных мероприятиях в области гражданской обороны  Главного управления </a:t>
            </a:r>
            <a:br/>
            <a:r>
              <a:rPr b="1" lang="ru-RU" sz="2800" spc="-1" strike="noStrike">
                <a:solidFill>
                  <a:srgbClr val="002060"/>
                </a:solidFill>
                <a:latin typeface="Times New Roman"/>
                <a:ea typeface="Tahoma"/>
              </a:rPr>
              <a:t>МЧС России по Чувашской Республике-Чувашии в отношении субъектов предпринимательства </a:t>
            </a:r>
            <a:br/>
            <a:r>
              <a:rPr b="1" lang="ru-RU" sz="2800" spc="-1" strike="noStrike">
                <a:solidFill>
                  <a:srgbClr val="002060"/>
                </a:solidFill>
                <a:latin typeface="Times New Roman"/>
                <a:ea typeface="Tahoma"/>
              </a:rPr>
              <a:t>за истекший период 2024 года, </a:t>
            </a:r>
            <a:r>
              <a:rPr b="1" lang="ru-RU" sz="2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в целях реализации поручения Президента от 21.01.2024 № ПР-107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41" name="CustomShape 2"/>
          <p:cNvSpPr/>
          <p:nvPr/>
        </p:nvSpPr>
        <p:spPr>
          <a:xfrm>
            <a:off x="647640" y="4653000"/>
            <a:ext cx="7786080" cy="1887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Начальник отделения надзорных мероприятий в области гражданской обороны, защиты населения и территорий    от чрезвычайных ситуаций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Малов Леонид Андреевич</a:t>
            </a:r>
            <a:endParaRPr b="0" lang="ru-RU" sz="3000" spc="-1" strike="noStrike">
              <a:latin typeface="Arial"/>
            </a:endParaRPr>
          </a:p>
        </p:txBody>
      </p:sp>
      <p:pic>
        <p:nvPicPr>
          <p:cNvPr id="42" name="Picture 3" descr="C:\Documents and Settings\Пользователь\Рабочий стол\РАБОТА\Эмблемы МЧС\56-Орел-вектор.png"/>
          <p:cNvPicPr/>
          <p:nvPr/>
        </p:nvPicPr>
        <p:blipFill>
          <a:blip r:embed="rId1"/>
          <a:stretch/>
        </p:blipFill>
        <p:spPr>
          <a:xfrm>
            <a:off x="150480" y="22320"/>
            <a:ext cx="611280" cy="808920"/>
          </a:xfrm>
          <a:prstGeom prst="rect">
            <a:avLst/>
          </a:prstGeom>
          <a:ln w="0">
            <a:noFill/>
          </a:ln>
          <a:effectLst>
            <a:outerShdw algn="r" blurRad="50800" dir="10800000" dist="38160" rotWithShape="0">
              <a:srgbClr val="000000">
                <a:alpha val="40000"/>
              </a:srgbClr>
            </a:outerShdw>
          </a:effectLst>
        </p:spPr>
      </p:pic>
      <p:pic>
        <p:nvPicPr>
          <p:cNvPr id="43" name="Picture 2" descr="G:\image308.png"/>
          <p:cNvPicPr/>
          <p:nvPr/>
        </p:nvPicPr>
        <p:blipFill>
          <a:blip r:embed="rId2"/>
          <a:stretch/>
        </p:blipFill>
        <p:spPr>
          <a:xfrm>
            <a:off x="0" y="876240"/>
            <a:ext cx="9143280" cy="140760"/>
          </a:xfrm>
          <a:prstGeom prst="rect">
            <a:avLst/>
          </a:prstGeom>
          <a:ln w="0">
            <a:noFill/>
          </a:ln>
        </p:spPr>
      </p:pic>
    </p:spTree>
  </p:cSld>
  <p:transition spd="med">
    <p:split dir="out" orient="vert"/>
  </p:transition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3" descr="C:\Documents and Settings\Пользователь\Рабочий стол\РАБОТА\Эмблемы МЧС\56-Орел-вектор.png"/>
          <p:cNvPicPr/>
          <p:nvPr/>
        </p:nvPicPr>
        <p:blipFill>
          <a:blip r:embed="rId1"/>
          <a:stretch/>
        </p:blipFill>
        <p:spPr>
          <a:xfrm>
            <a:off x="160560" y="76680"/>
            <a:ext cx="491400" cy="721440"/>
          </a:xfrm>
          <a:prstGeom prst="rect">
            <a:avLst/>
          </a:prstGeom>
          <a:ln w="0">
            <a:noFill/>
          </a:ln>
          <a:effectLst>
            <a:outerShdw algn="r" blurRad="50800" dir="10800000" dist="38160" rotWithShape="0">
              <a:srgbClr val="000000">
                <a:alpha val="40000"/>
              </a:srgbClr>
            </a:outerShdw>
          </a:effectLst>
        </p:spPr>
      </p:pic>
      <p:pic>
        <p:nvPicPr>
          <p:cNvPr id="45" name="Picture 2" descr="G:\image308.png"/>
          <p:cNvPicPr/>
          <p:nvPr/>
        </p:nvPicPr>
        <p:blipFill>
          <a:blip r:embed="rId2"/>
          <a:stretch/>
        </p:blipFill>
        <p:spPr>
          <a:xfrm>
            <a:off x="0" y="876240"/>
            <a:ext cx="9143280" cy="140760"/>
          </a:xfrm>
          <a:prstGeom prst="rect">
            <a:avLst/>
          </a:prstGeom>
          <a:ln w="0">
            <a:noFill/>
          </a:ln>
        </p:spPr>
      </p:pic>
      <p:sp>
        <p:nvSpPr>
          <p:cNvPr id="46" name="CustomShape 1"/>
          <p:cNvSpPr/>
          <p:nvPr/>
        </p:nvSpPr>
        <p:spPr>
          <a:xfrm>
            <a:off x="853560" y="245160"/>
            <a:ext cx="7436160" cy="307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7" name="CustomShape 2"/>
          <p:cNvSpPr/>
          <p:nvPr/>
        </p:nvSpPr>
        <p:spPr>
          <a:xfrm>
            <a:off x="3954600" y="1900440"/>
            <a:ext cx="990000" cy="3440160"/>
          </a:xfrm>
          <a:prstGeom prst="rightArrow">
            <a:avLst>
              <a:gd name="adj1" fmla="val 50000"/>
              <a:gd name="adj2" fmla="val 50000"/>
            </a:avLst>
          </a:prstGeom>
          <a:noFill/>
          <a:ln>
            <a:solidFill>
              <a:srgbClr val="6c777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CustomShape 3"/>
          <p:cNvSpPr/>
          <p:nvPr/>
        </p:nvSpPr>
        <p:spPr>
          <a:xfrm>
            <a:off x="4966920" y="1166760"/>
            <a:ext cx="3781080" cy="1488960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 w="0"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ahoma"/>
              </a:rPr>
              <a:t>Всего реализовано 281 контрольных (надзорных) мероприятий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49" name="CustomShape 4"/>
          <p:cNvSpPr/>
          <p:nvPr/>
        </p:nvSpPr>
        <p:spPr>
          <a:xfrm>
            <a:off x="853560" y="-113760"/>
            <a:ext cx="7363080" cy="699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00" strike="noStrike">
                <a:solidFill>
                  <a:srgbClr val="002060"/>
                </a:solidFill>
                <a:latin typeface="Times New Roman"/>
                <a:ea typeface="DejaVu Sans"/>
              </a:rPr>
              <a:t>ВНЕПЛАНОВЫЕ КОНТРОЛЬНЫЕ (НАДЗОРНЫЕ) МЕРОПРИЯТИЯ В 202</a:t>
            </a:r>
            <a:r>
              <a:rPr b="1" lang="en-US" sz="2000" spc="-100" strike="noStrike">
                <a:solidFill>
                  <a:srgbClr val="002060"/>
                </a:solidFill>
                <a:latin typeface="Times New Roman"/>
                <a:ea typeface="DejaVu Sans"/>
              </a:rPr>
              <a:t>4</a:t>
            </a:r>
            <a:r>
              <a:rPr b="1" lang="ru-RU" sz="2000" spc="-100" strike="noStrike">
                <a:solidFill>
                  <a:srgbClr val="002060"/>
                </a:solidFill>
                <a:latin typeface="Times New Roman"/>
                <a:ea typeface="DejaVu Sans"/>
              </a:rPr>
              <a:t> ГОДУ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50" name="CustomShape 5"/>
          <p:cNvSpPr/>
          <p:nvPr/>
        </p:nvSpPr>
        <p:spPr>
          <a:xfrm>
            <a:off x="5038920" y="5263200"/>
            <a:ext cx="3771000" cy="1203120"/>
          </a:xfrm>
          <a:prstGeom prst="roundRect">
            <a:avLst>
              <a:gd name="adj" fmla="val 10000"/>
            </a:avLst>
          </a:prstGeom>
          <a:solidFill>
            <a:schemeClr val="bg1">
              <a:lumMod val="85000"/>
            </a:schemeClr>
          </a:solidFill>
          <a:ln w="0"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56 объектов значительного риска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64 объектов среднего риска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51" name="CustomShape 6"/>
          <p:cNvSpPr/>
          <p:nvPr/>
        </p:nvSpPr>
        <p:spPr>
          <a:xfrm>
            <a:off x="8748720" y="6546960"/>
            <a:ext cx="394560" cy="310320"/>
          </a:xfrm>
          <a:prstGeom prst="roundRect">
            <a:avLst>
              <a:gd name="adj" fmla="val 16667"/>
            </a:avLst>
          </a:prstGeom>
          <a:solidFill>
            <a:srgbClr val="93a299"/>
          </a:solidFill>
          <a:ln>
            <a:solidFill>
              <a:srgbClr val="6c777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6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52" name="CustomShape 7"/>
          <p:cNvSpPr/>
          <p:nvPr/>
        </p:nvSpPr>
        <p:spPr>
          <a:xfrm>
            <a:off x="6461640" y="2698920"/>
            <a:ext cx="935280" cy="57708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rgbClr val="6c777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CustomShape 8"/>
          <p:cNvSpPr/>
          <p:nvPr/>
        </p:nvSpPr>
        <p:spPr>
          <a:xfrm>
            <a:off x="5038920" y="3349440"/>
            <a:ext cx="3709080" cy="1196640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ln w="0"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algn="ctr">
              <a:lnSpc>
                <a:spcPct val="100000"/>
              </a:lnSpc>
            </a:pP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реализованы контрольные (надзорные) мероприятия в отношении </a:t>
            </a:r>
            <a:r>
              <a:rPr b="1" lang="ru-RU" sz="1800" spc="-1" strike="noStrike" u="sng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120 </a:t>
            </a:r>
            <a:r>
              <a:rPr b="1" lang="ru-RU" sz="18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субъектов предпринимательства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54" name="CustomShape 9"/>
          <p:cNvSpPr/>
          <p:nvPr/>
        </p:nvSpPr>
        <p:spPr>
          <a:xfrm>
            <a:off x="6487560" y="4586040"/>
            <a:ext cx="935280" cy="63828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rgbClr val="6c777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" descr=""/>
          <p:cNvPicPr/>
          <p:nvPr/>
        </p:nvPicPr>
        <p:blipFill>
          <a:blip r:embed="rId3"/>
          <a:stretch/>
        </p:blipFill>
        <p:spPr>
          <a:xfrm>
            <a:off x="122040" y="1260000"/>
            <a:ext cx="3832200" cy="5417280"/>
          </a:xfrm>
          <a:prstGeom prst="rect">
            <a:avLst/>
          </a:prstGeom>
          <a:ln w="0">
            <a:noFill/>
          </a:ln>
        </p:spPr>
      </p:pic>
    </p:spTree>
  </p:cSld>
  <p:transition spd="slow">
    <p:wheel spokes="1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3" descr="C:\Documents and Settings\Пользователь\Рабочий стол\РАБОТА\Эмблемы МЧС\56-Орел-вектор.png"/>
          <p:cNvPicPr/>
          <p:nvPr/>
        </p:nvPicPr>
        <p:blipFill>
          <a:blip r:embed="rId1"/>
          <a:stretch/>
        </p:blipFill>
        <p:spPr>
          <a:xfrm>
            <a:off x="160560" y="76680"/>
            <a:ext cx="491400" cy="721440"/>
          </a:xfrm>
          <a:prstGeom prst="rect">
            <a:avLst/>
          </a:prstGeom>
          <a:ln w="0">
            <a:noFill/>
          </a:ln>
          <a:effectLst>
            <a:outerShdw algn="r" blurRad="50800" dir="10800000" dist="38160" rotWithShape="0">
              <a:srgbClr val="000000">
                <a:alpha val="40000"/>
              </a:srgbClr>
            </a:outerShdw>
          </a:effectLst>
        </p:spPr>
      </p:pic>
      <p:pic>
        <p:nvPicPr>
          <p:cNvPr id="57" name="Picture 2" descr="G:\image308.png"/>
          <p:cNvPicPr/>
          <p:nvPr/>
        </p:nvPicPr>
        <p:blipFill>
          <a:blip r:embed="rId2"/>
          <a:stretch/>
        </p:blipFill>
        <p:spPr>
          <a:xfrm>
            <a:off x="0" y="876240"/>
            <a:ext cx="9143280" cy="140760"/>
          </a:xfrm>
          <a:prstGeom prst="rect">
            <a:avLst/>
          </a:prstGeom>
          <a:ln w="0">
            <a:noFill/>
          </a:ln>
        </p:spPr>
      </p:pic>
      <p:sp>
        <p:nvSpPr>
          <p:cNvPr id="58" name="CustomShape 1"/>
          <p:cNvSpPr/>
          <p:nvPr/>
        </p:nvSpPr>
        <p:spPr>
          <a:xfrm>
            <a:off x="7288560" y="1772640"/>
            <a:ext cx="701640" cy="421920"/>
          </a:xfrm>
          <a:prstGeom prst="rect">
            <a:avLst/>
          </a:prstGeom>
          <a:noFill/>
          <a:ln w="0">
            <a:noFill/>
          </a:ln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49680" rIns="49680" tIns="49680" bIns="49680" anchor="ctr">
            <a:noAutofit/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</a:bodyPr>
          <a:p>
            <a:pPr algn="just">
              <a:lnSpc>
                <a:spcPct val="90000"/>
              </a:lnSpc>
              <a:spcAft>
                <a:spcPts val="456"/>
              </a:spcAft>
            </a:pPr>
            <a:r>
              <a:rPr b="1" lang="ru-RU" sz="13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59" name="CustomShape 2"/>
          <p:cNvSpPr/>
          <p:nvPr/>
        </p:nvSpPr>
        <p:spPr>
          <a:xfrm>
            <a:off x="853560" y="212400"/>
            <a:ext cx="7436160" cy="394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00" strike="noStrike">
                <a:solidFill>
                  <a:srgbClr val="002060"/>
                </a:solidFill>
                <a:latin typeface="Times New Roman"/>
                <a:ea typeface="DejaVu Sans"/>
              </a:rPr>
              <a:t>РЕАЛИЗАЦИЯ ПРОФИЛАКТИЧЕСКИХ МЕРОПРИЯТИЙ 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60" name="CustomShape 3"/>
          <p:cNvSpPr/>
          <p:nvPr/>
        </p:nvSpPr>
        <p:spPr>
          <a:xfrm>
            <a:off x="3338280" y="1371240"/>
            <a:ext cx="3866040" cy="9932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292934"/>
                </a:solidFill>
                <a:latin typeface="Times New Roman"/>
                <a:ea typeface="DejaVu Sans"/>
              </a:rPr>
              <a:t>Профилактические визиты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61" name="CustomShape 4"/>
          <p:cNvSpPr/>
          <p:nvPr/>
        </p:nvSpPr>
        <p:spPr>
          <a:xfrm>
            <a:off x="3327840" y="4416480"/>
            <a:ext cx="3866040" cy="6980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292934"/>
                </a:solidFill>
                <a:latin typeface="Times New Roman"/>
                <a:ea typeface="DejaVu Sans"/>
              </a:rPr>
              <a:t>Информирование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  <p:sp>
        <p:nvSpPr>
          <p:cNvPr id="62" name="CustomShape 5"/>
          <p:cNvSpPr/>
          <p:nvPr/>
        </p:nvSpPr>
        <p:spPr>
          <a:xfrm>
            <a:off x="3308040" y="3455280"/>
            <a:ext cx="3866040" cy="68796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292934"/>
                </a:solidFill>
                <a:latin typeface="Times New Roman"/>
                <a:ea typeface="DejaVu Sans"/>
              </a:rPr>
              <a:t>Консультирование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  <p:sp>
        <p:nvSpPr>
          <p:cNvPr id="63" name="CustomShape 6"/>
          <p:cNvSpPr/>
          <p:nvPr/>
        </p:nvSpPr>
        <p:spPr>
          <a:xfrm>
            <a:off x="7819200" y="1371240"/>
            <a:ext cx="1018440" cy="98064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13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64" name="CustomShape 7"/>
          <p:cNvSpPr/>
          <p:nvPr/>
        </p:nvSpPr>
        <p:spPr>
          <a:xfrm>
            <a:off x="7771320" y="4446000"/>
            <a:ext cx="1018440" cy="70776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143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65" name="CustomShape 8"/>
          <p:cNvSpPr/>
          <p:nvPr/>
        </p:nvSpPr>
        <p:spPr>
          <a:xfrm>
            <a:off x="7799400" y="3448080"/>
            <a:ext cx="1018440" cy="69516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499</a:t>
            </a:r>
            <a:endParaRPr b="0" lang="ru-RU" sz="2800" spc="-1" strike="noStrike">
              <a:latin typeface="Arial"/>
            </a:endParaRPr>
          </a:p>
        </p:txBody>
      </p:sp>
      <p:grpSp>
        <p:nvGrpSpPr>
          <p:cNvPr id="66" name="Group 9"/>
          <p:cNvGrpSpPr/>
          <p:nvPr/>
        </p:nvGrpSpPr>
        <p:grpSpPr>
          <a:xfrm>
            <a:off x="62280" y="5212440"/>
            <a:ext cx="8941680" cy="1059120"/>
            <a:chOff x="62280" y="5212440"/>
            <a:chExt cx="8941680" cy="1059120"/>
          </a:xfrm>
        </p:grpSpPr>
        <p:grpSp>
          <p:nvGrpSpPr>
            <p:cNvPr id="67" name="Group 10"/>
            <p:cNvGrpSpPr/>
            <p:nvPr/>
          </p:nvGrpSpPr>
          <p:grpSpPr>
            <a:xfrm>
              <a:off x="178560" y="5261400"/>
              <a:ext cx="8825400" cy="1010160"/>
              <a:chOff x="178560" y="5261400"/>
              <a:chExt cx="8825400" cy="1010160"/>
            </a:xfrm>
          </p:grpSpPr>
          <p:sp>
            <p:nvSpPr>
              <p:cNvPr id="68" name="CustomShape 11"/>
              <p:cNvSpPr/>
              <p:nvPr/>
            </p:nvSpPr>
            <p:spPr>
              <a:xfrm>
                <a:off x="178560" y="5261400"/>
                <a:ext cx="8825400" cy="1010160"/>
              </a:xfrm>
              <a:prstGeom prst="roundRect">
                <a:avLst>
                  <a:gd name="adj" fmla="val 10000"/>
                </a:avLst>
              </a:prstGeom>
              <a:solidFill>
                <a:schemeClr val="bg2">
                  <a:lumMod val="75000"/>
                </a:schemeClr>
              </a:solidFill>
              <a:ln w="0">
                <a:noFill/>
              </a:ln>
              <a:effectLst>
                <a:outerShdw algn="ctr" blurRad="107950" dir="5400000" dist="12600">
                  <a:srgbClr val="000000"/>
                </a:outerShdw>
              </a:effectLst>
              <a:scene3d>
                <a:camera prst="orthographicFront"/>
                <a:lightRig dir="t" rig="threePt"/>
              </a:scene3d>
              <a:sp3d contourW="44450" prstMaterial="matte">
                <a:bevelT prst="artDeco" w="63500" h="63500"/>
                <a:contourClr>
                  <a:srgbClr val="ffffff"/>
                </a:contourClr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/>
            </p:style>
          </p:sp>
          <p:sp>
            <p:nvSpPr>
              <p:cNvPr id="69" name="CustomShape 12"/>
              <p:cNvSpPr/>
              <p:nvPr/>
            </p:nvSpPr>
            <p:spPr>
              <a:xfrm>
                <a:off x="1864440" y="5614920"/>
                <a:ext cx="6411240" cy="319320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 w="0">
                <a:noFill/>
              </a:ln>
              <a:effectLst>
                <a:outerShdw algn="ctr" blurRad="107950" dir="5400000" dist="12600">
                  <a:srgbClr val="000000"/>
                </a:outerShdw>
              </a:effectLst>
              <a:scene3d>
                <a:camera prst="orthographicFront"/>
                <a:lightRig dir="t" rig="threePt"/>
              </a:scene3d>
            </p:spPr>
            <p:style>
              <a:lnRef idx="0"/>
              <a:fillRef idx="0"/>
              <a:effectRef idx="0"/>
              <a:fontRef idx="minor"/>
            </p:style>
            <p:txBody>
              <a:bodyPr lIns="49680" rIns="49680" tIns="49680" bIns="49680" anchor="ctr">
                <a:noAutofit/>
                <a:scene3d>
                  <a:camera prst="orthographicFront"/>
                  <a:lightRig dir="t" rig="threePt"/>
                </a:scene3d>
              </a:bodyPr>
              <a:p>
                <a:pPr algn="just">
                  <a:lnSpc>
                    <a:spcPct val="90000"/>
                  </a:lnSpc>
                  <a:spcAft>
                    <a:spcPts val="456"/>
                  </a:spcAft>
                </a:pPr>
                <a:r>
                  <a:rPr b="1" lang="ru-RU" sz="1300" spc="-1" strike="noStrike">
                    <a:solidFill>
                      <a:srgbClr val="002060"/>
                    </a:solidFill>
                    <a:latin typeface="Arial"/>
                    <a:ea typeface="DejaVu Sans"/>
                  </a:rPr>
                  <a:t> </a:t>
                </a:r>
                <a:endParaRPr b="0" lang="ru-RU" sz="1300" spc="-1" strike="noStrike">
                  <a:latin typeface="Arial"/>
                </a:endParaRPr>
              </a:p>
            </p:txBody>
          </p:sp>
        </p:grpSp>
        <p:sp>
          <p:nvSpPr>
            <p:cNvPr id="70" name="CustomShape 13"/>
            <p:cNvSpPr/>
            <p:nvPr/>
          </p:nvSpPr>
          <p:spPr>
            <a:xfrm>
              <a:off x="62280" y="5212440"/>
              <a:ext cx="8751600" cy="51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400" spc="-1" strike="noStrike">
                  <a:solidFill>
                    <a:srgbClr val="292934"/>
                  </a:solidFill>
                  <a:latin typeface="Times New Roman"/>
                  <a:ea typeface="DejaVu Sans"/>
                </a:rPr>
                <a:t>Общее количество проф. мероприятий</a:t>
              </a:r>
              <a:r>
                <a:rPr b="1" lang="ru-RU" sz="2800" spc="-1" strike="noStrike">
                  <a:solidFill>
                    <a:srgbClr val="292934"/>
                  </a:solidFill>
                  <a:latin typeface="Times New Roman"/>
                  <a:ea typeface="DejaVu Sans"/>
                </a:rPr>
                <a:t> 687</a:t>
              </a:r>
              <a:endParaRPr b="0" lang="ru-RU" sz="2800" spc="-1" strike="noStrike">
                <a:latin typeface="Arial"/>
              </a:endParaRPr>
            </a:p>
          </p:txBody>
        </p:sp>
      </p:grpSp>
      <p:sp>
        <p:nvSpPr>
          <p:cNvPr id="71" name="CustomShape 14"/>
          <p:cNvSpPr/>
          <p:nvPr/>
        </p:nvSpPr>
        <p:spPr>
          <a:xfrm>
            <a:off x="8748720" y="6546960"/>
            <a:ext cx="394560" cy="310320"/>
          </a:xfrm>
          <a:prstGeom prst="roundRect">
            <a:avLst>
              <a:gd name="adj" fmla="val 16667"/>
            </a:avLst>
          </a:prstGeom>
          <a:solidFill>
            <a:srgbClr val="93a299"/>
          </a:solidFill>
          <a:ln>
            <a:solidFill>
              <a:srgbClr val="6c777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8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72" name="Рисунок 29" descr=""/>
          <p:cNvPicPr/>
          <p:nvPr/>
        </p:nvPicPr>
        <p:blipFill>
          <a:blip r:embed="rId3"/>
          <a:srcRect l="18220" t="6949" r="14080" b="19545"/>
          <a:stretch/>
        </p:blipFill>
        <p:spPr>
          <a:xfrm>
            <a:off x="160560" y="1285920"/>
            <a:ext cx="2646720" cy="3645720"/>
          </a:xfrm>
          <a:prstGeom prst="rect">
            <a:avLst/>
          </a:prstGeom>
          <a:ln w="0">
            <a:noFill/>
          </a:ln>
          <a:effectLst>
            <a:glow rad="139680">
              <a:srgbClr val="292934">
                <a:alpha val="40000"/>
              </a:srgbClr>
            </a:glow>
          </a:effectLst>
        </p:spPr>
      </p:pic>
      <p:sp>
        <p:nvSpPr>
          <p:cNvPr id="73" name="CustomShape 15"/>
          <p:cNvSpPr/>
          <p:nvPr/>
        </p:nvSpPr>
        <p:spPr>
          <a:xfrm>
            <a:off x="3308040" y="2586240"/>
            <a:ext cx="3866040" cy="68796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200" spc="-1" strike="noStrike">
                <a:solidFill>
                  <a:srgbClr val="292934"/>
                </a:solidFill>
                <a:latin typeface="Times New Roman"/>
                <a:ea typeface="DejaVu Sans"/>
              </a:rPr>
              <a:t>Предостережения</a:t>
            </a: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200" spc="-1" strike="noStrike">
              <a:latin typeface="Arial"/>
            </a:endParaRPr>
          </a:p>
        </p:txBody>
      </p:sp>
      <p:sp>
        <p:nvSpPr>
          <p:cNvPr id="74" name="CustomShape 16"/>
          <p:cNvSpPr/>
          <p:nvPr/>
        </p:nvSpPr>
        <p:spPr>
          <a:xfrm>
            <a:off x="7799400" y="2579040"/>
            <a:ext cx="1018440" cy="69516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ff0000"/>
                </a:solidFill>
                <a:latin typeface="Times New Roman"/>
                <a:ea typeface="DejaVu Sans"/>
              </a:rPr>
              <a:t>32</a:t>
            </a:r>
            <a:endParaRPr b="0" lang="ru-RU" sz="2800" spc="-1" strike="noStrike">
              <a:latin typeface="Arial"/>
            </a:endParaRPr>
          </a:p>
        </p:txBody>
      </p:sp>
    </p:spTree>
  </p:cSld>
  <p:transition spd="slow">
    <p:wheel spokes="1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0" y="1162440"/>
            <a:ext cx="4190400" cy="775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1" lang="ru-RU" sz="14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Ранее существовавшая система противопожарного нормирования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DejaVu Sans"/>
              </a:rPr>
              <a:t>(ГОСТ,, ТСН, ПУЭ, ПЭЭП, РД, МГСН, НПБ и пр.)*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76" name="Picture 3" descr="C:\Documents and Settings\Пользователь\Рабочий стол\РАБОТА\Эмблемы МЧС\56-Орел-вектор.png"/>
          <p:cNvPicPr/>
          <p:nvPr/>
        </p:nvPicPr>
        <p:blipFill>
          <a:blip r:embed="rId1"/>
          <a:stretch/>
        </p:blipFill>
        <p:spPr>
          <a:xfrm>
            <a:off x="160560" y="76680"/>
            <a:ext cx="491400" cy="721440"/>
          </a:xfrm>
          <a:prstGeom prst="rect">
            <a:avLst/>
          </a:prstGeom>
          <a:ln w="0">
            <a:noFill/>
          </a:ln>
          <a:effectLst>
            <a:outerShdw algn="r" blurRad="50800" dir="10800000" dist="38160" rotWithShape="0">
              <a:srgbClr val="000000">
                <a:alpha val="40000"/>
              </a:srgbClr>
            </a:outerShdw>
          </a:effectLst>
        </p:spPr>
      </p:pic>
      <p:pic>
        <p:nvPicPr>
          <p:cNvPr id="77" name="Picture 2" descr="G:\image308.png"/>
          <p:cNvPicPr/>
          <p:nvPr/>
        </p:nvPicPr>
        <p:blipFill>
          <a:blip r:embed="rId2"/>
          <a:stretch/>
        </p:blipFill>
        <p:spPr>
          <a:xfrm>
            <a:off x="0" y="876240"/>
            <a:ext cx="9143280" cy="140760"/>
          </a:xfrm>
          <a:prstGeom prst="rect">
            <a:avLst/>
          </a:prstGeom>
          <a:ln w="0">
            <a:noFill/>
          </a:ln>
        </p:spPr>
      </p:pic>
      <p:sp>
        <p:nvSpPr>
          <p:cNvPr id="78" name="CustomShape 2"/>
          <p:cNvSpPr/>
          <p:nvPr/>
        </p:nvSpPr>
        <p:spPr>
          <a:xfrm>
            <a:off x="7288560" y="1772640"/>
            <a:ext cx="701640" cy="421920"/>
          </a:xfrm>
          <a:prstGeom prst="rect">
            <a:avLst/>
          </a:prstGeom>
          <a:noFill/>
          <a:ln w="0">
            <a:noFill/>
          </a:ln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49680" rIns="49680" tIns="49680" bIns="49680" anchor="ctr">
            <a:noAutofit/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</a:bodyPr>
          <a:p>
            <a:pPr algn="just">
              <a:lnSpc>
                <a:spcPct val="90000"/>
              </a:lnSpc>
              <a:spcAft>
                <a:spcPts val="456"/>
              </a:spcAft>
            </a:pPr>
            <a:r>
              <a:rPr b="1" lang="ru-RU" sz="13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79" name="CustomShape 3"/>
          <p:cNvSpPr/>
          <p:nvPr/>
        </p:nvSpPr>
        <p:spPr>
          <a:xfrm>
            <a:off x="853560" y="95400"/>
            <a:ext cx="7436160" cy="6998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>
              <a:lnSpc>
                <a:spcPct val="100000"/>
              </a:lnSpc>
            </a:pPr>
            <a:r>
              <a:rPr b="1" lang="ru-RU" sz="2000" spc="-1" strike="noStrike">
                <a:solidFill>
                  <a:srgbClr val="001e5a"/>
                </a:solidFill>
                <a:latin typeface="Times New Roman"/>
                <a:ea typeface="DejaVu Sans"/>
              </a:rPr>
              <a:t> </a:t>
            </a:r>
            <a:r>
              <a:rPr b="1" lang="ru-RU" sz="2000" spc="-100" strike="noStrike">
                <a:solidFill>
                  <a:srgbClr val="002060"/>
                </a:solidFill>
                <a:latin typeface="Times New Roman"/>
                <a:ea typeface="DejaVu Sans"/>
              </a:rPr>
              <a:t>ПРИВЛЕЧЕНИЕ</a:t>
            </a:r>
            <a:endParaRPr b="0" lang="ru-RU" sz="2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000" spc="-100" strike="noStrike">
                <a:solidFill>
                  <a:srgbClr val="002060"/>
                </a:solidFill>
                <a:latin typeface="Times New Roman"/>
                <a:ea typeface="DejaVu Sans"/>
              </a:rPr>
              <a:t> </a:t>
            </a:r>
            <a:r>
              <a:rPr b="1" lang="ru-RU" sz="2000" spc="-100" strike="noStrike">
                <a:solidFill>
                  <a:srgbClr val="002060"/>
                </a:solidFill>
                <a:latin typeface="Times New Roman"/>
                <a:ea typeface="DejaVu Sans"/>
              </a:rPr>
              <a:t>К АДМИНИСТРАТИВНОЙ ОТВЕТСТВЕННОСТИ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80" name="CustomShape 4"/>
          <p:cNvSpPr/>
          <p:nvPr/>
        </p:nvSpPr>
        <p:spPr>
          <a:xfrm>
            <a:off x="8676360" y="6546960"/>
            <a:ext cx="466920" cy="310320"/>
          </a:xfrm>
          <a:prstGeom prst="roundRect">
            <a:avLst>
              <a:gd name="adj" fmla="val 16667"/>
            </a:avLst>
          </a:prstGeom>
          <a:solidFill>
            <a:srgbClr val="93a299"/>
          </a:solidFill>
          <a:ln>
            <a:solidFill>
              <a:srgbClr val="6c777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9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81" name="CustomShape 5"/>
          <p:cNvSpPr/>
          <p:nvPr/>
        </p:nvSpPr>
        <p:spPr>
          <a:xfrm>
            <a:off x="6334200" y="2342880"/>
            <a:ext cx="689040" cy="38160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rgbClr val="6c777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2" name="CustomShape 6"/>
          <p:cNvSpPr/>
          <p:nvPr/>
        </p:nvSpPr>
        <p:spPr>
          <a:xfrm>
            <a:off x="4572000" y="4569480"/>
            <a:ext cx="4487040" cy="1091160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ln w="0"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146 в виде предупреждений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83" name="CustomShape 7"/>
          <p:cNvSpPr/>
          <p:nvPr/>
        </p:nvSpPr>
        <p:spPr>
          <a:xfrm>
            <a:off x="4572000" y="2849040"/>
            <a:ext cx="4462920" cy="1083240"/>
          </a:xfrm>
          <a:prstGeom prst="roundRect">
            <a:avLst>
              <a:gd name="adj" fmla="val 10000"/>
            </a:avLst>
          </a:prstGeom>
          <a:solidFill>
            <a:schemeClr val="bg2">
              <a:lumMod val="75000"/>
            </a:schemeClr>
          </a:solidFill>
          <a:ln w="0"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2">
            <a:schemeClr val="accent5">
              <a:hueOff val="0"/>
              <a:satOff val="0"/>
              <a:lumOff val="0"/>
              <a:alphaOff val="0"/>
            </a:schemeClr>
          </a:effectRef>
          <a:fontRef idx="minor"/>
        </p:style>
        <p:txBody>
          <a:bodyPr lIns="90000" rIns="90000" tIns="45000" bIns="45000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44 в виде административного штрафа,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1800" spc="-1" strike="noStrike">
              <a:latin typeface="Arial"/>
            </a:endParaRPr>
          </a:p>
        </p:txBody>
      </p:sp>
      <p:sp>
        <p:nvSpPr>
          <p:cNvPr id="84" name="CustomShape 8"/>
          <p:cNvSpPr/>
          <p:nvPr/>
        </p:nvSpPr>
        <p:spPr>
          <a:xfrm>
            <a:off x="4500000" y="1256040"/>
            <a:ext cx="4534920" cy="1083600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292934"/>
                </a:solidFill>
                <a:latin typeface="Times New Roman"/>
                <a:ea typeface="DejaVu Sans"/>
              </a:rPr>
              <a:t>Судами привлечено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292934"/>
                </a:solidFill>
                <a:latin typeface="Times New Roman"/>
                <a:ea typeface="DejaVu Sans"/>
              </a:rPr>
              <a:t>к административной ответственности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1800" spc="-1" strike="noStrike" u="sng">
                <a:solidFill>
                  <a:srgbClr val="ff0000"/>
                </a:solidFill>
                <a:uFillTx/>
                <a:latin typeface="Times New Roman"/>
                <a:ea typeface="DejaVu Sans"/>
              </a:rPr>
              <a:t>120 субъектов предпринимательства   (по ч.1, ч. 2 ст. 20.7)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85" name="Рисунок 1" descr=""/>
          <p:cNvPicPr/>
          <p:nvPr/>
        </p:nvPicPr>
        <p:blipFill>
          <a:blip r:embed="rId3"/>
          <a:stretch/>
        </p:blipFill>
        <p:spPr>
          <a:xfrm>
            <a:off x="144360" y="1237320"/>
            <a:ext cx="4210920" cy="5168880"/>
          </a:xfrm>
          <a:prstGeom prst="rect">
            <a:avLst/>
          </a:prstGeom>
          <a:ln w="0">
            <a:solidFill>
              <a:schemeClr val="tx1"/>
            </a:solidFill>
          </a:ln>
          <a:effectLst>
            <a:glow rad="139680">
              <a:srgbClr val="292934">
                <a:alpha val="40000"/>
              </a:srgbClr>
            </a:glow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  <a:sp3d contourW="44450" prstMaterial="matte">
            <a:bevelT prst="artDeco" w="63500" h="63500"/>
            <a:contourClr>
              <a:srgbClr val="ffffff"/>
            </a:contourClr>
          </a:sp3d>
        </p:spPr>
      </p:pic>
      <p:sp>
        <p:nvSpPr>
          <p:cNvPr id="86" name="CustomShape 9"/>
          <p:cNvSpPr/>
          <p:nvPr/>
        </p:nvSpPr>
        <p:spPr>
          <a:xfrm>
            <a:off x="6334200" y="4047480"/>
            <a:ext cx="689040" cy="381600"/>
          </a:xfrm>
          <a:prstGeom prst="downArrow">
            <a:avLst>
              <a:gd name="adj1" fmla="val 50000"/>
              <a:gd name="adj2" fmla="val 50000"/>
            </a:avLst>
          </a:prstGeom>
          <a:noFill/>
          <a:ln>
            <a:solidFill>
              <a:srgbClr val="6c777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transition spd="slow">
    <p:wheel spokes="1"/>
  </p:transition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0" y="1162440"/>
            <a:ext cx="4190400" cy="7750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  <a:spcBef>
                <a:spcPts val="700"/>
              </a:spcBef>
            </a:pPr>
            <a:r>
              <a:rPr b="1" lang="ru-RU" sz="14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Ранее существовавшая система противопожарного нормирования</a:t>
            </a:r>
            <a:endParaRPr b="0" lang="ru-RU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601"/>
              </a:spcBef>
            </a:pPr>
            <a:r>
              <a:rPr b="1" lang="ru-RU" sz="1200" spc="-1" strike="noStrike">
                <a:solidFill>
                  <a:srgbClr val="ffffff"/>
                </a:solidFill>
                <a:latin typeface="Arial"/>
                <a:ea typeface="DejaVu Sans"/>
              </a:rPr>
              <a:t>(ГОСТ,, ТСН, ПУЭ, ПЭЭП, РД, МГСН, НПБ и пр.)*</a:t>
            </a:r>
            <a:endParaRPr b="0" lang="ru-RU" sz="1200" spc="-1" strike="noStrike">
              <a:latin typeface="Arial"/>
            </a:endParaRPr>
          </a:p>
        </p:txBody>
      </p:sp>
      <p:pic>
        <p:nvPicPr>
          <p:cNvPr id="88" name="Picture 3" descr="C:\Documents and Settings\Пользователь\Рабочий стол\РАБОТА\Эмблемы МЧС\56-Орел-вектор.png"/>
          <p:cNvPicPr/>
          <p:nvPr/>
        </p:nvPicPr>
        <p:blipFill>
          <a:blip r:embed="rId1"/>
          <a:stretch/>
        </p:blipFill>
        <p:spPr>
          <a:xfrm>
            <a:off x="160560" y="76680"/>
            <a:ext cx="491400" cy="721440"/>
          </a:xfrm>
          <a:prstGeom prst="rect">
            <a:avLst/>
          </a:prstGeom>
          <a:ln w="0">
            <a:noFill/>
          </a:ln>
          <a:effectLst>
            <a:outerShdw algn="r" blurRad="50800" dir="10800000" dist="38160" rotWithShape="0">
              <a:srgbClr val="000000">
                <a:alpha val="40000"/>
              </a:srgbClr>
            </a:outerShdw>
          </a:effectLst>
        </p:spPr>
      </p:pic>
      <p:pic>
        <p:nvPicPr>
          <p:cNvPr id="89" name="Picture 2" descr="G:\image308.png"/>
          <p:cNvPicPr/>
          <p:nvPr/>
        </p:nvPicPr>
        <p:blipFill>
          <a:blip r:embed="rId2"/>
          <a:stretch/>
        </p:blipFill>
        <p:spPr>
          <a:xfrm>
            <a:off x="0" y="875160"/>
            <a:ext cx="9143280" cy="140760"/>
          </a:xfrm>
          <a:prstGeom prst="rect">
            <a:avLst/>
          </a:prstGeom>
          <a:ln w="0">
            <a:noFill/>
          </a:ln>
        </p:spPr>
      </p:pic>
      <p:sp>
        <p:nvSpPr>
          <p:cNvPr id="90" name="CustomShape 2"/>
          <p:cNvSpPr/>
          <p:nvPr/>
        </p:nvSpPr>
        <p:spPr>
          <a:xfrm>
            <a:off x="7288560" y="1772640"/>
            <a:ext cx="701640" cy="421920"/>
          </a:xfrm>
          <a:prstGeom prst="rect">
            <a:avLst/>
          </a:prstGeom>
          <a:noFill/>
          <a:ln w="0">
            <a:noFill/>
          </a:ln>
          <a:scene3d>
            <a:camera prst="orthographicFront">
              <a:rot lat="0" lon="0" rev="0"/>
            </a:camera>
            <a:lightRig dir="t" rig="contrasting">
              <a:rot lat="0" lon="0" rev="1200000"/>
            </a:lightRig>
          </a:scene3d>
        </p:spPr>
        <p:style>
          <a:lnRef idx="0"/>
          <a:fillRef idx="0"/>
          <a:effectRef idx="0"/>
          <a:fontRef idx="minor"/>
        </p:style>
        <p:txBody>
          <a:bodyPr lIns="49680" rIns="49680" tIns="49680" bIns="49680" anchor="ctr">
            <a:noAutofit/>
            <a:scene3d>
              <a:camera prst="orthographicFront">
                <a:rot lat="0" lon="0" rev="0"/>
              </a:camera>
              <a:lightRig dir="t" rig="contrasting">
                <a:rot lat="0" lon="0" rev="1200000"/>
              </a:lightRig>
            </a:scene3d>
          </a:bodyPr>
          <a:p>
            <a:pPr algn="just">
              <a:lnSpc>
                <a:spcPct val="90000"/>
              </a:lnSpc>
              <a:spcAft>
                <a:spcPts val="456"/>
              </a:spcAft>
            </a:pPr>
            <a:r>
              <a:rPr b="1" lang="ru-RU" sz="1300" spc="-1" strike="noStrike">
                <a:solidFill>
                  <a:srgbClr val="002060"/>
                </a:solidFill>
                <a:latin typeface="Arial"/>
                <a:ea typeface="DejaVu Sans"/>
              </a:rPr>
              <a:t> </a:t>
            </a:r>
            <a:endParaRPr b="0" lang="ru-RU" sz="1300" spc="-1" strike="noStrike">
              <a:latin typeface="Arial"/>
            </a:endParaRPr>
          </a:p>
        </p:txBody>
      </p:sp>
      <p:sp>
        <p:nvSpPr>
          <p:cNvPr id="91" name="CustomShape 3"/>
          <p:cNvSpPr/>
          <p:nvPr/>
        </p:nvSpPr>
        <p:spPr>
          <a:xfrm>
            <a:off x="679320" y="299880"/>
            <a:ext cx="7693560" cy="3643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spAutoFit/>
          </a:bodyPr>
          <a:p>
            <a:pPr algn="ctr">
              <a:lnSpc>
                <a:spcPct val="100000"/>
              </a:lnSpc>
            </a:pPr>
            <a:r>
              <a:rPr b="1" lang="ru-RU" sz="1800" spc="-100" strike="noStrike">
                <a:solidFill>
                  <a:srgbClr val="002060"/>
                </a:solidFill>
                <a:latin typeface="Times New Roman"/>
                <a:ea typeface="DejaVu Sans"/>
              </a:rPr>
              <a:t>Типовые нарушения в области гражданской обороны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2" name="Рисунок 24" descr=""/>
          <p:cNvPicPr/>
          <p:nvPr/>
        </p:nvPicPr>
        <p:blipFill>
          <a:blip r:embed="rId3"/>
          <a:stretch/>
        </p:blipFill>
        <p:spPr>
          <a:xfrm>
            <a:off x="8532360" y="91800"/>
            <a:ext cx="610920" cy="739440"/>
          </a:xfrm>
          <a:prstGeom prst="rect">
            <a:avLst/>
          </a:prstGeom>
          <a:ln w="0">
            <a:noFill/>
          </a:ln>
        </p:spPr>
      </p:pic>
      <p:sp>
        <p:nvSpPr>
          <p:cNvPr id="93" name="CustomShape 4"/>
          <p:cNvSpPr/>
          <p:nvPr/>
        </p:nvSpPr>
        <p:spPr>
          <a:xfrm>
            <a:off x="8676360" y="6546960"/>
            <a:ext cx="466920" cy="310320"/>
          </a:xfrm>
          <a:prstGeom prst="roundRect">
            <a:avLst>
              <a:gd name="adj" fmla="val 16667"/>
            </a:avLst>
          </a:prstGeom>
          <a:solidFill>
            <a:srgbClr val="93a299"/>
          </a:solidFill>
          <a:ln>
            <a:solidFill>
              <a:srgbClr val="6c777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1400" spc="-1" strike="noStrike">
                <a:solidFill>
                  <a:srgbClr val="ffffff"/>
                </a:solidFill>
                <a:latin typeface="Arial"/>
                <a:ea typeface="DejaVu Sans"/>
              </a:rPr>
              <a:t>13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4" name="CustomShape 5"/>
          <p:cNvSpPr/>
          <p:nvPr/>
        </p:nvSpPr>
        <p:spPr>
          <a:xfrm>
            <a:off x="180000" y="4044240"/>
            <a:ext cx="8685000" cy="1175400"/>
          </a:xfrm>
          <a:prstGeom prst="roundRect">
            <a:avLst>
              <a:gd name="adj" fmla="val 16667"/>
            </a:avLst>
          </a:prstGeom>
          <a:solidFill>
            <a:srgbClr val="ffffa6"/>
          </a:solidFill>
          <a:ln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marL="343080" indent="-342360" algn="just">
              <a:lnSpc>
                <a:spcPct val="100000"/>
              </a:lnSpc>
              <a:buClr>
                <a:srgbClr val="292934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292934"/>
                </a:solidFill>
                <a:latin typeface="Times New Roman"/>
                <a:ea typeface="DejaVu Sans"/>
              </a:rPr>
              <a:t>Создание и поддержание в состоянии постоянной готовности к использованию по предназначению запасов материально-технических, продовольственных, медицинских и иных средств для всестороннего обеспечения сил гражданской обороны.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95" name="CustomShape 6"/>
          <p:cNvSpPr/>
          <p:nvPr/>
        </p:nvSpPr>
        <p:spPr>
          <a:xfrm>
            <a:off x="3636000" y="1518480"/>
            <a:ext cx="4571280" cy="36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292934"/>
                </a:solidFill>
                <a:latin typeface="Arial"/>
                <a:ea typeface="DejaVu Sans"/>
              </a:rPr>
              <a:t>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6" name="CustomShape 7"/>
          <p:cNvSpPr/>
          <p:nvPr/>
        </p:nvSpPr>
        <p:spPr>
          <a:xfrm>
            <a:off x="133920" y="2615400"/>
            <a:ext cx="8731080" cy="1293120"/>
          </a:xfrm>
          <a:prstGeom prst="roundRect">
            <a:avLst>
              <a:gd name="adj" fmla="val 16667"/>
            </a:avLst>
          </a:prstGeom>
          <a:solidFill>
            <a:srgbClr val="ffffa6"/>
          </a:solidFill>
          <a:ln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marL="343080" indent="-342360" algn="just">
              <a:lnSpc>
                <a:spcPct val="100000"/>
              </a:lnSpc>
              <a:buClr>
                <a:srgbClr val="292934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292934"/>
                </a:solidFill>
                <a:latin typeface="Times New Roman"/>
                <a:ea typeface="DejaVu Sans"/>
              </a:rPr>
              <a:t>Создание, оснащение и подготовка сил гражданской обороны специальными техникой, оборудованиями, снаряжениями и материалами.</a:t>
            </a:r>
            <a:endParaRPr b="0" lang="ru-RU" sz="2000" spc="-1" strike="noStrike">
              <a:latin typeface="Arial"/>
            </a:endParaRPr>
          </a:p>
        </p:txBody>
      </p:sp>
      <p:grpSp>
        <p:nvGrpSpPr>
          <p:cNvPr id="97" name="Group 8"/>
          <p:cNvGrpSpPr/>
          <p:nvPr/>
        </p:nvGrpSpPr>
        <p:grpSpPr>
          <a:xfrm>
            <a:off x="160560" y="1181520"/>
            <a:ext cx="8731080" cy="1271520"/>
            <a:chOff x="160560" y="1181520"/>
            <a:chExt cx="8731080" cy="1271520"/>
          </a:xfrm>
        </p:grpSpPr>
        <p:sp>
          <p:nvSpPr>
            <p:cNvPr id="98" name="CustomShape 9"/>
            <p:cNvSpPr/>
            <p:nvPr/>
          </p:nvSpPr>
          <p:spPr>
            <a:xfrm>
              <a:off x="160560" y="1181520"/>
              <a:ext cx="8731080" cy="1271520"/>
            </a:xfrm>
            <a:prstGeom prst="roundRect">
              <a:avLst>
                <a:gd name="adj" fmla="val 10000"/>
              </a:avLst>
            </a:prstGeom>
            <a:solidFill>
              <a:srgbClr val="ffffa6"/>
            </a:solidFill>
            <a:ln w="25560">
              <a:noFill/>
            </a:ln>
            <a:effectLst>
              <a:outerShdw algn="ctr" blurRad="107950" dir="5400000" dist="12600">
                <a:srgbClr val="000000"/>
              </a:outerShdw>
            </a:effectLst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  <a:sp3d contourW="44450" prstMaterial="matte">
              <a:bevelT prst="artDeco" w="63500" h="63500"/>
              <a:contourClr>
                <a:srgbClr val="ffffff"/>
              </a:contour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99" name="CustomShape 10"/>
            <p:cNvSpPr/>
            <p:nvPr/>
          </p:nvSpPr>
          <p:spPr>
            <a:xfrm>
              <a:off x="652680" y="1244520"/>
              <a:ext cx="8123760" cy="912600"/>
            </a:xfrm>
            <a:prstGeom prst="rect">
              <a:avLst/>
            </a:prstGeom>
            <a:solidFill>
              <a:srgbClr val="ffffa6"/>
            </a:solidFill>
            <a:ln w="25560">
              <a:noFill/>
            </a:ln>
            <a:effectLst>
              <a:outerShdw dist="12600" dir="5400000">
                <a:srgbClr val="00000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ctr">
              <a:noAutofit/>
            </a:bodyPr>
            <a:p>
              <a:pPr algn="just"/>
              <a:r>
                <a:rPr b="0" lang="ru-RU" sz="2000" spc="-1" strike="noStrike">
                  <a:solidFill>
                    <a:srgbClr val="292934"/>
                  </a:solidFill>
                  <a:latin typeface="Times New Roman"/>
                  <a:ea typeface="DejaVu Sans"/>
                </a:rPr>
                <a:t>Персонал, попадающий в зону химического заражения (загрязнения) не обеспечен средствами индивидуальной защиты органов дыхания, а также медицинскими средствами индивидуальной защиты</a:t>
              </a:r>
              <a:endParaRPr b="0" lang="ru-RU" sz="2000" spc="-1" strike="noStrike">
                <a:latin typeface="Arial"/>
              </a:endParaRPr>
            </a:p>
          </p:txBody>
        </p:sp>
      </p:grpSp>
      <p:sp>
        <p:nvSpPr>
          <p:cNvPr id="100" name="CustomShape 11"/>
          <p:cNvSpPr/>
          <p:nvPr/>
        </p:nvSpPr>
        <p:spPr>
          <a:xfrm>
            <a:off x="180000" y="5400000"/>
            <a:ext cx="8711640" cy="1259640"/>
          </a:xfrm>
          <a:prstGeom prst="roundRect">
            <a:avLst>
              <a:gd name="adj" fmla="val 16667"/>
            </a:avLst>
          </a:prstGeom>
          <a:solidFill>
            <a:srgbClr val="ffffa6"/>
          </a:solidFill>
          <a:ln>
            <a:noFill/>
          </a:ln>
          <a:effectLst>
            <a:outerShdw algn="ctr" blurRad="107950" dir="5400000" dist="12600">
              <a:srgbClr val="000000"/>
            </a:outerShdw>
          </a:effectLst>
          <a:scene3d>
            <a:camera prst="orthographicFront">
              <a:rot lat="0" lon="0" rev="0"/>
            </a:camera>
            <a:lightRig dir="t" rig="soft">
              <a:rot lat="0" lon="0" rev="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  <a:scene3d>
              <a:camera prst="orthographicFront">
                <a:rot lat="0" lon="0" rev="0"/>
              </a:camera>
              <a:lightRig dir="t" rig="soft">
                <a:rot lat="0" lon="0" rev="0"/>
              </a:lightRig>
            </a:scene3d>
          </a:bodyPr>
          <a:p>
            <a:pPr marL="343080" indent="-342360" algn="just">
              <a:lnSpc>
                <a:spcPct val="100000"/>
              </a:lnSpc>
              <a:buClr>
                <a:srgbClr val="292934"/>
              </a:buClr>
              <a:buFont typeface="Wingdings" charset="2"/>
              <a:buChar char=""/>
            </a:pPr>
            <a:r>
              <a:rPr b="0" lang="ru-RU" sz="2000" spc="-1" strike="noStrike">
                <a:solidFill>
                  <a:srgbClr val="292934"/>
                </a:solidFill>
                <a:latin typeface="Times New Roman"/>
                <a:ea typeface="DejaVu Sans"/>
              </a:rPr>
              <a:t>Разработка планов осуществления комплексной маскировки организаций, являющихся вероятными целями при использовании современных средств поражения.</a:t>
            </a:r>
            <a:endParaRPr b="0" lang="ru-RU" sz="2000" spc="-1" strike="noStrike">
              <a:latin typeface="Arial"/>
            </a:endParaRPr>
          </a:p>
        </p:txBody>
      </p:sp>
    </p:spTree>
  </p:cSld>
  <p:transition spd="slow">
    <p:wheel spokes="1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678600" y="1700640"/>
            <a:ext cx="7786080" cy="319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Начальник отделения надзорных мероприятий в области гражданской обороны, защиты населения и территорий от чрезвычайных ситуаций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30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Малов Леонид Андреевич</a:t>
            </a: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30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Доклад окончил!</a:t>
            </a:r>
            <a:endParaRPr b="0" lang="ru-RU" sz="24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2060"/>
                </a:solidFill>
                <a:latin typeface="Times New Roman"/>
                <a:ea typeface="DejaVu Sans"/>
              </a:rPr>
              <a:t>Благодарю за внимание!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02" name="Picture 3" descr="C:\Documents and Settings\Пользователь\Рабочий стол\РАБОТА\Эмблемы МЧС\56-Орел-вектор.png"/>
          <p:cNvPicPr/>
          <p:nvPr/>
        </p:nvPicPr>
        <p:blipFill>
          <a:blip r:embed="rId1"/>
          <a:stretch/>
        </p:blipFill>
        <p:spPr>
          <a:xfrm>
            <a:off x="150480" y="22320"/>
            <a:ext cx="611280" cy="808920"/>
          </a:xfrm>
          <a:prstGeom prst="rect">
            <a:avLst/>
          </a:prstGeom>
          <a:ln w="0">
            <a:noFill/>
          </a:ln>
          <a:effectLst>
            <a:outerShdw algn="r" blurRad="50800" dir="10800000" dist="38160" rotWithShape="0">
              <a:srgbClr val="000000">
                <a:alpha val="40000"/>
              </a:srgbClr>
            </a:outerShdw>
          </a:effectLst>
        </p:spPr>
      </p:pic>
      <p:pic>
        <p:nvPicPr>
          <p:cNvPr id="103" name="Picture 2" descr="G:\image308.png"/>
          <p:cNvPicPr/>
          <p:nvPr/>
        </p:nvPicPr>
        <p:blipFill>
          <a:blip r:embed="rId2"/>
          <a:stretch/>
        </p:blipFill>
        <p:spPr>
          <a:xfrm>
            <a:off x="0" y="876240"/>
            <a:ext cx="9143280" cy="140760"/>
          </a:xfrm>
          <a:prstGeom prst="rect">
            <a:avLst/>
          </a:prstGeom>
          <a:ln w="0">
            <a:noFill/>
          </a:ln>
        </p:spPr>
      </p:pic>
      <p:pic>
        <p:nvPicPr>
          <p:cNvPr id="104" name="Рисунок 11" descr=""/>
          <p:cNvPicPr/>
          <p:nvPr/>
        </p:nvPicPr>
        <p:blipFill>
          <a:blip r:embed="rId3"/>
          <a:stretch/>
        </p:blipFill>
        <p:spPr>
          <a:xfrm>
            <a:off x="8532360" y="91800"/>
            <a:ext cx="610920" cy="739440"/>
          </a:xfrm>
          <a:prstGeom prst="rect">
            <a:avLst/>
          </a:prstGeom>
          <a:ln w="0">
            <a:noFill/>
          </a:ln>
        </p:spPr>
      </p:pic>
    </p:spTree>
  </p:cSld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20827</TotalTime>
  <Application>LibreOffice/7.0.6.2$Linux_X86_64 LibreOffice_project/144abb84a525d8e30c9dbbefa69cbbf2d8d4ae3b</Application>
  <AppVersion>15.0000</AppVersion>
  <Words>499</Words>
  <Paragraphs>118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2017-10-11T19:29:47Z</dcterms:created>
  <dc:creator>Chancellery_NOTE</dc:creator>
  <dc:description/>
  <dc:language>ru-RU</dc:language>
  <cp:lastModifiedBy/>
  <cp:lastPrinted>2023-11-02T07:29:29Z</cp:lastPrinted>
  <dcterms:modified xsi:type="dcterms:W3CDTF">2024-11-07T10:07:58Z</dcterms:modified>
  <cp:revision>609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</vt:i4>
  </property>
  <property fmtid="{D5CDD505-2E9C-101B-9397-08002B2CF9AE}" pid="3" name="PresentationFormat">
    <vt:lpwstr>Экран (4:3)</vt:lpwstr>
  </property>
  <property fmtid="{D5CDD505-2E9C-101B-9397-08002B2CF9AE}" pid="4" name="Slides">
    <vt:i4>10</vt:i4>
  </property>
</Properties>
</file>